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9"/>
  </p:notesMasterIdLst>
  <p:sldIdLst>
    <p:sldId id="256" r:id="rId6"/>
    <p:sldId id="257" r:id="rId7"/>
    <p:sldId id="268" r:id="rId8"/>
    <p:sldId id="258" r:id="rId9"/>
    <p:sldId id="259" r:id="rId10"/>
    <p:sldId id="260" r:id="rId11"/>
    <p:sldId id="261" r:id="rId12"/>
    <p:sldId id="265" r:id="rId13"/>
    <p:sldId id="266" r:id="rId14"/>
    <p:sldId id="264" r:id="rId15"/>
    <p:sldId id="267" r:id="rId16"/>
    <p:sldId id="262" r:id="rId17"/>
    <p:sldId id="263" r:id="rId18"/>
  </p:sldIdLst>
  <p:sldSz cx="9144000" cy="6858000" type="screen4x3"/>
  <p:notesSz cx="7772400" cy="10058400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1A7EAF-FBFF-7290-11D7-C60978E70EC1}" v="173" dt="2025-11-02T19:08:29.979"/>
    <p1510:client id="{75544571-7BCB-D1C0-1B7E-19AB2A37151B}" v="54" dt="2025-11-03T09:05:07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lian Maina" userId="S::lmaina@kenet.or.ke::345290c2-d57f-46c7-9613-5552c1f45174" providerId="AD" clId="Web-{75544571-7BCB-D1C0-1B7E-19AB2A37151B}"/>
    <pc:docChg chg="modSld">
      <pc:chgData name="Lilian Maina" userId="S::lmaina@kenet.or.ke::345290c2-d57f-46c7-9613-5552c1f45174" providerId="AD" clId="Web-{75544571-7BCB-D1C0-1B7E-19AB2A37151B}" dt="2025-11-03T09:28:41.206" v="66"/>
      <pc:docMkLst>
        <pc:docMk/>
      </pc:docMkLst>
      <pc:sldChg chg="modSp">
        <pc:chgData name="Lilian Maina" userId="S::lmaina@kenet.or.ke::345290c2-d57f-46c7-9613-5552c1f45174" providerId="AD" clId="Web-{75544571-7BCB-D1C0-1B7E-19AB2A37151B}" dt="2025-11-03T07:42:52.652" v="22" actId="20577"/>
        <pc:sldMkLst>
          <pc:docMk/>
          <pc:sldMk cId="0" sldId="257"/>
        </pc:sldMkLst>
        <pc:spChg chg="mod">
          <ac:chgData name="Lilian Maina" userId="S::lmaina@kenet.or.ke::345290c2-d57f-46c7-9613-5552c1f45174" providerId="AD" clId="Web-{75544571-7BCB-D1C0-1B7E-19AB2A37151B}" dt="2025-11-03T07:42:52.652" v="22" actId="20577"/>
          <ac:spMkLst>
            <pc:docMk/>
            <pc:sldMk cId="0" sldId="257"/>
            <ac:spMk id="6" creationId="{7E637504-6802-3705-B667-288473274BF2}"/>
          </ac:spMkLst>
        </pc:spChg>
      </pc:sldChg>
      <pc:sldChg chg="modSp modNotes">
        <pc:chgData name="Lilian Maina" userId="S::lmaina@kenet.or.ke::345290c2-d57f-46c7-9613-5552c1f45174" providerId="AD" clId="Web-{75544571-7BCB-D1C0-1B7E-19AB2A37151B}" dt="2025-11-03T09:06:23.890" v="58"/>
        <pc:sldMkLst>
          <pc:docMk/>
          <pc:sldMk cId="0" sldId="258"/>
        </pc:sldMkLst>
        <pc:spChg chg="mod">
          <ac:chgData name="Lilian Maina" userId="S::lmaina@kenet.or.ke::345290c2-d57f-46c7-9613-5552c1f45174" providerId="AD" clId="Web-{75544571-7BCB-D1C0-1B7E-19AB2A37151B}" dt="2025-11-03T09:05:07.895" v="54" actId="20577"/>
          <ac:spMkLst>
            <pc:docMk/>
            <pc:sldMk cId="0" sldId="258"/>
            <ac:spMk id="11" creationId="{B0FB142F-C5DC-746F-D54A-D248A3D0B10A}"/>
          </ac:spMkLst>
        </pc:spChg>
      </pc:sldChg>
      <pc:sldChg chg="modNotes">
        <pc:chgData name="Lilian Maina" userId="S::lmaina@kenet.or.ke::345290c2-d57f-46c7-9613-5552c1f45174" providerId="AD" clId="Web-{75544571-7BCB-D1C0-1B7E-19AB2A37151B}" dt="2025-11-03T09:28:41.206" v="66"/>
        <pc:sldMkLst>
          <pc:docMk/>
          <pc:sldMk cId="0" sldId="259"/>
        </pc:sldMkLst>
      </pc:sldChg>
      <pc:sldChg chg="modSp">
        <pc:chgData name="Lilian Maina" userId="S::lmaina@kenet.or.ke::345290c2-d57f-46c7-9613-5552c1f45174" providerId="AD" clId="Web-{75544571-7BCB-D1C0-1B7E-19AB2A37151B}" dt="2025-11-03T07:14:19.587" v="5"/>
        <pc:sldMkLst>
          <pc:docMk/>
          <pc:sldMk cId="4183852794" sldId="264"/>
        </pc:sldMkLst>
        <pc:graphicFrameChg chg="mod modGraphic">
          <ac:chgData name="Lilian Maina" userId="S::lmaina@kenet.or.ke::345290c2-d57f-46c7-9613-5552c1f45174" providerId="AD" clId="Web-{75544571-7BCB-D1C0-1B7E-19AB2A37151B}" dt="2025-11-03T07:14:19.587" v="5"/>
          <ac:graphicFrameMkLst>
            <pc:docMk/>
            <pc:sldMk cId="4183852794" sldId="264"/>
            <ac:graphicFrameMk id="20" creationId="{2962C0CB-52EB-DCFA-9E57-CDF5F4E3B5AD}"/>
          </ac:graphicFrameMkLst>
        </pc:graphicFrameChg>
      </pc:sldChg>
    </pc:docChg>
  </pc:docChgLst>
  <pc:docChgLst>
    <pc:chgData name="Lilian Maina" userId="S::lmaina@kenet.or.ke::345290c2-d57f-46c7-9613-5552c1f45174" providerId="AD" clId="Web-{101A7EAF-FBFF-7290-11D7-C60978E70EC1}"/>
    <pc:docChg chg="addSld modSld">
      <pc:chgData name="Lilian Maina" userId="S::lmaina@kenet.or.ke::345290c2-d57f-46c7-9613-5552c1f45174" providerId="AD" clId="Web-{101A7EAF-FBFF-7290-11D7-C60978E70EC1}" dt="2025-11-02T19:33:04.679" v="525"/>
      <pc:docMkLst>
        <pc:docMk/>
      </pc:docMkLst>
      <pc:sldChg chg="addSp delSp modSp">
        <pc:chgData name="Lilian Maina" userId="S::lmaina@kenet.or.ke::345290c2-d57f-46c7-9613-5552c1f45174" providerId="AD" clId="Web-{101A7EAF-FBFF-7290-11D7-C60978E70EC1}" dt="2025-11-01T19:34:58.485" v="388" actId="20577"/>
        <pc:sldMkLst>
          <pc:docMk/>
          <pc:sldMk cId="0" sldId="257"/>
        </pc:sldMkLst>
        <pc:spChg chg="mod">
          <ac:chgData name="Lilian Maina" userId="S::lmaina@kenet.or.ke::345290c2-d57f-46c7-9613-5552c1f45174" providerId="AD" clId="Web-{101A7EAF-FBFF-7290-11D7-C60978E70EC1}" dt="2025-11-01T16:07:37.550" v="7" actId="20577"/>
          <ac:spMkLst>
            <pc:docMk/>
            <pc:sldMk cId="0" sldId="257"/>
            <ac:spMk id="2" creationId="{6FB8A711-8900-9BFE-FCAF-DE72537ACBDB}"/>
          </ac:spMkLst>
        </pc:spChg>
        <pc:spChg chg="mod">
          <ac:chgData name="Lilian Maina" userId="S::lmaina@kenet.or.ke::345290c2-d57f-46c7-9613-5552c1f45174" providerId="AD" clId="Web-{101A7EAF-FBFF-7290-11D7-C60978E70EC1}" dt="2025-11-01T19:34:58.485" v="388" actId="20577"/>
          <ac:spMkLst>
            <pc:docMk/>
            <pc:sldMk cId="0" sldId="257"/>
            <ac:spMk id="6" creationId="{7E637504-6802-3705-B667-288473274BF2}"/>
          </ac:spMkLst>
        </pc:spChg>
      </pc:sldChg>
      <pc:sldChg chg="addSp delSp modSp modNotes">
        <pc:chgData name="Lilian Maina" userId="S::lmaina@kenet.or.ke::345290c2-d57f-46c7-9613-5552c1f45174" providerId="AD" clId="Web-{101A7EAF-FBFF-7290-11D7-C60978E70EC1}" dt="2025-11-01T17:50:14.908" v="157"/>
        <pc:sldMkLst>
          <pc:docMk/>
          <pc:sldMk cId="0" sldId="258"/>
        </pc:sldMkLst>
      </pc:sldChg>
      <pc:sldChg chg="modSp modNotes">
        <pc:chgData name="Lilian Maina" userId="S::lmaina@kenet.or.ke::345290c2-d57f-46c7-9613-5552c1f45174" providerId="AD" clId="Web-{101A7EAF-FBFF-7290-11D7-C60978E70EC1}" dt="2025-11-01T18:39:41.890" v="343" actId="20577"/>
        <pc:sldMkLst>
          <pc:docMk/>
          <pc:sldMk cId="0" sldId="259"/>
        </pc:sldMkLst>
        <pc:spChg chg="mod">
          <ac:chgData name="Lilian Maina" userId="S::lmaina@kenet.or.ke::345290c2-d57f-46c7-9613-5552c1f45174" providerId="AD" clId="Web-{101A7EAF-FBFF-7290-11D7-C60978E70EC1}" dt="2025-11-01T18:39:41.890" v="343" actId="20577"/>
          <ac:spMkLst>
            <pc:docMk/>
            <pc:sldMk cId="0" sldId="259"/>
            <ac:spMk id="103" creationId="{00000000-0000-0000-0000-000000000000}"/>
          </ac:spMkLst>
        </pc:spChg>
      </pc:sldChg>
      <pc:sldChg chg="modNotes">
        <pc:chgData name="Lilian Maina" userId="S::lmaina@kenet.or.ke::345290c2-d57f-46c7-9613-5552c1f45174" providerId="AD" clId="Web-{101A7EAF-FBFF-7290-11D7-C60978E70EC1}" dt="2025-11-02T19:06:34.525" v="510"/>
        <pc:sldMkLst>
          <pc:docMk/>
          <pc:sldMk cId="0" sldId="260"/>
        </pc:sldMkLst>
      </pc:sldChg>
      <pc:sldChg chg="modSp">
        <pc:chgData name="Lilian Maina" userId="S::lmaina@kenet.or.ke::345290c2-d57f-46c7-9613-5552c1f45174" providerId="AD" clId="Web-{101A7EAF-FBFF-7290-11D7-C60978E70EC1}" dt="2025-11-02T19:08:29.979" v="514" actId="20577"/>
        <pc:sldMkLst>
          <pc:docMk/>
          <pc:sldMk cId="0" sldId="261"/>
        </pc:sldMkLst>
        <pc:spChg chg="mod">
          <ac:chgData name="Lilian Maina" userId="S::lmaina@kenet.or.ke::345290c2-d57f-46c7-9613-5552c1f45174" providerId="AD" clId="Web-{101A7EAF-FBFF-7290-11D7-C60978E70EC1}" dt="2025-11-02T19:08:29.979" v="514" actId="20577"/>
          <ac:spMkLst>
            <pc:docMk/>
            <pc:sldMk cId="0" sldId="261"/>
            <ac:spMk id="3" creationId="{66B3EB24-3409-205B-E404-25EB15BA06E7}"/>
          </ac:spMkLst>
        </pc:spChg>
        <pc:spChg chg="mod">
          <ac:chgData name="Lilian Maina" userId="S::lmaina@kenet.or.ke::345290c2-d57f-46c7-9613-5552c1f45174" providerId="AD" clId="Web-{101A7EAF-FBFF-7290-11D7-C60978E70EC1}" dt="2025-11-02T15:53:00.622" v="390" actId="20577"/>
          <ac:spMkLst>
            <pc:docMk/>
            <pc:sldMk cId="0" sldId="261"/>
            <ac:spMk id="5" creationId="{A8F5C94E-441C-B792-0CA3-E08CFF6DF642}"/>
          </ac:spMkLst>
        </pc:spChg>
      </pc:sldChg>
      <pc:sldChg chg="modSp">
        <pc:chgData name="Lilian Maina" userId="S::lmaina@kenet.or.ke::345290c2-d57f-46c7-9613-5552c1f45174" providerId="AD" clId="Web-{101A7EAF-FBFF-7290-11D7-C60978E70EC1}" dt="2025-11-01T19:23:42.342" v="376" actId="20577"/>
        <pc:sldMkLst>
          <pc:docMk/>
          <pc:sldMk cId="0" sldId="262"/>
        </pc:sldMkLst>
        <pc:spChg chg="mod">
          <ac:chgData name="Lilian Maina" userId="S::lmaina@kenet.or.ke::345290c2-d57f-46c7-9613-5552c1f45174" providerId="AD" clId="Web-{101A7EAF-FBFF-7290-11D7-C60978E70EC1}" dt="2025-11-01T19:23:42.342" v="376" actId="20577"/>
          <ac:spMkLst>
            <pc:docMk/>
            <pc:sldMk cId="0" sldId="262"/>
            <ac:spMk id="3" creationId="{B203B1CC-C42A-AB74-ADC6-5F6885779EA0}"/>
          </ac:spMkLst>
        </pc:spChg>
      </pc:sldChg>
      <pc:sldChg chg="modNotes">
        <pc:chgData name="Lilian Maina" userId="S::lmaina@kenet.or.ke::345290c2-d57f-46c7-9613-5552c1f45174" providerId="AD" clId="Web-{101A7EAF-FBFF-7290-11D7-C60978E70EC1}" dt="2025-11-02T19:33:04.679" v="525"/>
        <pc:sldMkLst>
          <pc:docMk/>
          <pc:sldMk cId="4183852794" sldId="264"/>
        </pc:sldMkLst>
      </pc:sldChg>
      <pc:sldChg chg="addSp delSp modSp">
        <pc:chgData name="Lilian Maina" userId="S::lmaina@kenet.or.ke::345290c2-d57f-46c7-9613-5552c1f45174" providerId="AD" clId="Web-{101A7EAF-FBFF-7290-11D7-C60978E70EC1}" dt="2025-11-02T18:53:20.383" v="480" actId="20577"/>
        <pc:sldMkLst>
          <pc:docMk/>
          <pc:sldMk cId="3288682544" sldId="265"/>
        </pc:sldMkLst>
        <pc:spChg chg="mod">
          <ac:chgData name="Lilian Maina" userId="S::lmaina@kenet.or.ke::345290c2-d57f-46c7-9613-5552c1f45174" providerId="AD" clId="Web-{101A7EAF-FBFF-7290-11D7-C60978E70EC1}" dt="2025-11-02T18:49:03.784" v="392" actId="20577"/>
          <ac:spMkLst>
            <pc:docMk/>
            <pc:sldMk cId="3288682544" sldId="265"/>
            <ac:spMk id="2" creationId="{3310D595-2A20-6123-0C86-0B2FADF4769D}"/>
          </ac:spMkLst>
        </pc:spChg>
        <pc:spChg chg="mod">
          <ac:chgData name="Lilian Maina" userId="S::lmaina@kenet.or.ke::345290c2-d57f-46c7-9613-5552c1f45174" providerId="AD" clId="Web-{101A7EAF-FBFF-7290-11D7-C60978E70EC1}" dt="2025-11-02T18:53:20.383" v="480" actId="20577"/>
          <ac:spMkLst>
            <pc:docMk/>
            <pc:sldMk cId="3288682544" sldId="265"/>
            <ac:spMk id="4" creationId="{F5006557-5A70-1216-9414-0992F39C53B1}"/>
          </ac:spMkLst>
        </pc:spChg>
        <pc:spChg chg="add del mod">
          <ac:chgData name="Lilian Maina" userId="S::lmaina@kenet.or.ke::345290c2-d57f-46c7-9613-5552c1f45174" providerId="AD" clId="Web-{101A7EAF-FBFF-7290-11D7-C60978E70EC1}" dt="2025-11-01T19:16:19.775" v="367" actId="20577"/>
          <ac:spMkLst>
            <pc:docMk/>
            <pc:sldMk cId="3288682544" sldId="265"/>
            <ac:spMk id="8" creationId="{AA523A49-D34B-736E-CBB6-0AC48619D191}"/>
          </ac:spMkLst>
        </pc:spChg>
      </pc:sldChg>
      <pc:sldChg chg="addSp delSp modSp add replId">
        <pc:chgData name="Lilian Maina" userId="S::lmaina@kenet.or.ke::345290c2-d57f-46c7-9613-5552c1f45174" providerId="AD" clId="Web-{101A7EAF-FBFF-7290-11D7-C60978E70EC1}" dt="2025-11-01T16:10:36.744" v="22" actId="14100"/>
        <pc:sldMkLst>
          <pc:docMk/>
          <pc:sldMk cId="1157931389" sldId="268"/>
        </pc:sldMkLst>
        <pc:spChg chg="mod">
          <ac:chgData name="Lilian Maina" userId="S::lmaina@kenet.or.ke::345290c2-d57f-46c7-9613-5552c1f45174" providerId="AD" clId="Web-{101A7EAF-FBFF-7290-11D7-C60978E70EC1}" dt="2025-11-01T16:10:07.431" v="18" actId="20577"/>
          <ac:spMkLst>
            <pc:docMk/>
            <pc:sldMk cId="1157931389" sldId="268"/>
            <ac:spMk id="2" creationId="{7366A983-2AB9-8B61-730D-30899513D754}"/>
          </ac:spMkLst>
        </pc:spChg>
        <pc:spChg chg="mod">
          <ac:chgData name="Lilian Maina" userId="S::lmaina@kenet.or.ke::345290c2-d57f-46c7-9613-5552c1f45174" providerId="AD" clId="Web-{101A7EAF-FBFF-7290-11D7-C60978E70EC1}" dt="2025-11-01T16:10:36.744" v="22" actId="14100"/>
          <ac:spMkLst>
            <pc:docMk/>
            <pc:sldMk cId="1157931389" sldId="268"/>
            <ac:spMk id="5" creationId="{AE9C6D46-D7EA-EB81-FC0B-D3F28237176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22675-7CD9-48FE-A6FA-800F09E46C62}" type="datetimeFigureOut">
              <a:t>11/3/2025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44A1D-A418-4695-B7F8-8A650BCDB4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70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Dual stack – +</a:t>
            </a:r>
            <a:r>
              <a:rPr lang="en-US" dirty="0" err="1">
                <a:ea typeface="Calibri"/>
                <a:cs typeface="Calibri"/>
              </a:rPr>
              <a:t>ves</a:t>
            </a:r>
            <a:r>
              <a:rPr lang="en-US" dirty="0">
                <a:ea typeface="Calibri"/>
                <a:cs typeface="Calibri"/>
              </a:rPr>
              <a:t>: no hard cut over, gradual migration, more flexibility. -</a:t>
            </a:r>
            <a:r>
              <a:rPr lang="en-US" dirty="0" err="1">
                <a:ea typeface="Calibri"/>
                <a:cs typeface="Calibri"/>
              </a:rPr>
              <a:t>ves</a:t>
            </a:r>
            <a:r>
              <a:rPr lang="en-US" dirty="0">
                <a:ea typeface="Calibri"/>
                <a:cs typeface="Calibri"/>
              </a:rPr>
              <a:t>: increased overheads-memory, processing power</a:t>
            </a:r>
          </a:p>
          <a:p>
            <a:r>
              <a:rPr lang="en-US" dirty="0">
                <a:ea typeface="Calibri"/>
                <a:cs typeface="Calibri"/>
              </a:rPr>
              <a:t>Tunneling - </a:t>
            </a:r>
            <a:r>
              <a:rPr lang="en-US" err="1">
                <a:solidFill>
                  <a:srgbClr val="58585B"/>
                </a:solidFill>
              </a:rPr>
              <a:t>ncapsulates</a:t>
            </a:r>
            <a:r>
              <a:rPr lang="en-US" dirty="0">
                <a:solidFill>
                  <a:srgbClr val="58585B"/>
                </a:solidFill>
              </a:rPr>
              <a:t> IPv6 packets in IPv4 packets for delivery across an IPv4 infrastructure. can communicate with isolated IPv6 networks without upgrading the IPv4 infrastructure between them</a:t>
            </a:r>
          </a:p>
          <a:p>
            <a:r>
              <a:rPr lang="en-US" dirty="0">
                <a:solidFill>
                  <a:srgbClr val="58585B"/>
                </a:solidFill>
                <a:ea typeface="Calibri"/>
                <a:cs typeface="Calibri"/>
              </a:rPr>
              <a:t>Translations-</a:t>
            </a:r>
            <a:r>
              <a:rPr lang="en-US" dirty="0">
                <a:solidFill>
                  <a:srgbClr val="58585B"/>
                </a:solidFill>
              </a:rPr>
              <a:t> provide seamless, transparent outbound connectivity from an IPv6-only network to the IPv4 </a:t>
            </a:r>
            <a:r>
              <a:rPr lang="en-US" dirty="0" err="1">
                <a:solidFill>
                  <a:srgbClr val="58585B"/>
                </a:solidFill>
              </a:rPr>
              <a:t>Internet.WKP</a:t>
            </a:r>
            <a:endParaRPr lang="en-US" dirty="0" err="1">
              <a:solidFill>
                <a:srgbClr val="58585B"/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44A1D-A418-4695-B7F8-8A650BCDB466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18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security measure you have for IPv4 (e.g., firewalls, access control lists, intrusion detection) must be replicated for IPv6, or better</a:t>
            </a:r>
          </a:p>
          <a:p>
            <a:r>
              <a:rPr lang="en-US" dirty="0">
                <a:ea typeface="Calibri"/>
                <a:cs typeface="Calibri"/>
              </a:rPr>
              <a:t>Ipv6 uses NDP on same LAN to discover each other, however has inherent vulnerability because </a:t>
            </a:r>
            <a:r>
              <a:rPr lang="en-US" dirty="0"/>
              <a:t>in its original design, it lacks mechanisms to authenticate the source of its messages.</a:t>
            </a:r>
          </a:p>
          <a:p>
            <a:r>
              <a:rPr lang="en-US" dirty="0"/>
              <a:t>the flexibility and required processing of IPv6 headers can be a DOS concern</a:t>
            </a:r>
          </a:p>
          <a:p>
            <a:r>
              <a:rPr lang="en-US" dirty="0">
                <a:ea typeface="Calibri"/>
                <a:cs typeface="Calibri"/>
              </a:rPr>
              <a:t>RA guard and DHCP snooping configured on layer 2 to secure </a:t>
            </a:r>
            <a:r>
              <a:rPr lang="en-US" dirty="0" err="1">
                <a:ea typeface="Calibri"/>
                <a:cs typeface="Calibri"/>
              </a:rPr>
              <a:t>gainst</a:t>
            </a:r>
            <a:r>
              <a:rPr lang="en-US" dirty="0">
                <a:ea typeface="Calibri"/>
                <a:cs typeface="Calibri"/>
              </a:rPr>
              <a:t> rogue attacks</a:t>
            </a:r>
          </a:p>
          <a:p>
            <a:r>
              <a:rPr lang="en-US" dirty="0" err="1"/>
              <a:t>SLAACautomatically</a:t>
            </a:r>
            <a:r>
              <a:rPr lang="en-US" dirty="0"/>
              <a:t> configure its own unique, routable IPv6 address without needing a stateful server 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44A1D-A418-4695-B7F8-8A650BCDB466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22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IPSec is </a:t>
            </a:r>
            <a:r>
              <a:rPr lang="en-US" dirty="0"/>
              <a:t>a suite of protocols that provides authentication and encryption at the IP layer</a:t>
            </a:r>
          </a:p>
          <a:p>
            <a:r>
              <a:rPr lang="en-US" dirty="0">
                <a:ea typeface="Calibri"/>
                <a:cs typeface="Calibri"/>
              </a:rPr>
              <a:t>Transport mode - </a:t>
            </a:r>
            <a:r>
              <a:rPr lang="en-US" dirty="0"/>
              <a:t>provides security for communication between two endpoints (host-to-host), where both devices are capable of running IPsec</a:t>
            </a:r>
          </a:p>
          <a:p>
            <a:r>
              <a:rPr lang="en-US" dirty="0"/>
              <a:t>Tunnel Mode provides security for communication between security gateways.</a:t>
            </a:r>
            <a:endParaRPr lang="en-US">
              <a:ea typeface="Calibri"/>
              <a:cs typeface="Calibri"/>
            </a:endParaRPr>
          </a:p>
          <a:p>
            <a:r>
              <a:rPr lang="en-US"/>
              <a:t>For securing traffic between hosts that are separated by the public Internet and/or NAT devices, IPsec Tunnel Mode is the required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44A1D-A418-4695-B7F8-8A650BCDB466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13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>
                <a:ea typeface="Calibri"/>
                <a:cs typeface="Calibri"/>
              </a:rPr>
              <a:t>Nslookup</a:t>
            </a:r>
            <a:endParaRPr lang="en-US" dirty="0" err="1">
              <a:ea typeface="Calibri"/>
              <a:cs typeface="Calibri"/>
            </a:endParaRPr>
          </a:p>
          <a:p>
            <a:r>
              <a:rPr lang="en-US" err="1"/>
              <a:t>nslookup</a:t>
            </a:r>
            <a:r>
              <a:rPr lang="en-US" dirty="0"/>
              <a:t> -</a:t>
            </a:r>
            <a:r>
              <a:rPr lang="en-US" err="1"/>
              <a:t>querytype</a:t>
            </a:r>
            <a:r>
              <a:rPr lang="en-US" dirty="0"/>
              <a:t>=AAAA google.com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https://nmap.org/download#windows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44A1D-A418-4695-B7F8-8A650BCDB466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3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178972E-7FF7-468D-9A41-AFCF9F97866C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03/11/2025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D7A837B-BF99-4A87-9919-DB17D6D6C16D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546F0E-4367-4432-885E-0FD845F21AE4}" type="datetime">
              <a:rPr lang="en-GB" sz="1200" b="0" strike="noStrike" spc="-1">
                <a:solidFill>
                  <a:srgbClr val="8B8B8B"/>
                </a:solidFill>
                <a:latin typeface="Calibri"/>
              </a:rPr>
              <a:t>03/11/2025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B700A47-C55F-4529-AC84-E24C8AC74385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ks7000.net.ve/category/gnulinux/kali-linux/" TargetMode="Externa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picpedia.org/highway-signs/m/migration.html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caution-important-hazard-sign-28093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en.wikipedia.org/wiki/Kenya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www.arin.net/vault/blog/2018/12/07/an-ipv6-journey-two-decades-in-the-makin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pixabay.com/en/career-road-away-way-of-life-479578/" TargetMode="Externa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 descr="J:\Business\KENET\Transforming-EdthroughICT.png"/>
          <p:cNvPicPr/>
          <p:nvPr/>
        </p:nvPicPr>
        <p:blipFill>
          <a:blip r:embed="rId2"/>
          <a:srcRect l="75287" t="21402" r="13940" b="42866"/>
          <a:stretch/>
        </p:blipFill>
        <p:spPr>
          <a:xfrm>
            <a:off x="285840" y="0"/>
            <a:ext cx="428400" cy="3567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 flipH="1" flipV="1">
            <a:off x="-643680" y="-356760"/>
            <a:ext cx="10164600" cy="483336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4" name="TextShape 2"/>
          <p:cNvSpPr txBox="1"/>
          <p:nvPr/>
        </p:nvSpPr>
        <p:spPr>
          <a:xfrm>
            <a:off x="640080" y="4476240"/>
            <a:ext cx="7883280" cy="1704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algn="ctr"/>
            <a:r>
              <a:rPr lang="en-GB" sz="4400" b="1" dirty="0"/>
              <a:t>Transitioning to IPv6 –Strategy and Security Considerations</a:t>
            </a:r>
            <a:endParaRPr lang="en-US" sz="4400" b="1" strike="noStrike" spc="-1" dirty="0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640080" y="6059520"/>
            <a:ext cx="8503920" cy="80676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86" name="CustomShape 4"/>
          <p:cNvSpPr/>
          <p:nvPr/>
        </p:nvSpPr>
        <p:spPr>
          <a:xfrm>
            <a:off x="2377440" y="6583680"/>
            <a:ext cx="6583680" cy="2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840" cy="1308600"/>
          </a:xfrm>
          <a:prstGeom prst="rect">
            <a:avLst/>
          </a:prstGeom>
          <a:ln>
            <a:noFill/>
          </a:ln>
        </p:spPr>
      </p:pic>
      <p:sp>
        <p:nvSpPr>
          <p:cNvPr id="88" name="TextShape 5"/>
          <p:cNvSpPr txBox="1"/>
          <p:nvPr/>
        </p:nvSpPr>
        <p:spPr>
          <a:xfrm>
            <a:off x="785880" y="2133000"/>
            <a:ext cx="6071760" cy="20815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STRENGTHENING KENYA'S CYBERSECURITY POSTURE</a:t>
            </a:r>
            <a:endParaRPr kumimoji="0" lang="en-US" sz="32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C802B-8B7D-A2B7-DCB2-5B42C80E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>
            <a:extLst>
              <a:ext uri="{FF2B5EF4-FFF2-40B4-BE49-F238E27FC236}">
                <a16:creationId xmlns:a16="http://schemas.microsoft.com/office/drawing/2014/main" id="{8C3DC04F-3F79-8DBC-8E91-C0C81F57A68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>
            <a:extLst>
              <a:ext uri="{FF2B5EF4-FFF2-40B4-BE49-F238E27FC236}">
                <a16:creationId xmlns:a16="http://schemas.microsoft.com/office/drawing/2014/main" id="{559CD044-FBC6-54F3-0F7B-5F7A588A2670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>
            <a:extLst>
              <a:ext uri="{FF2B5EF4-FFF2-40B4-BE49-F238E27FC236}">
                <a16:creationId xmlns:a16="http://schemas.microsoft.com/office/drawing/2014/main" id="{01E060FD-A7C3-0AA6-DA50-FB4C3BFA429B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>
            <a:extLst>
              <a:ext uri="{FF2B5EF4-FFF2-40B4-BE49-F238E27FC236}">
                <a16:creationId xmlns:a16="http://schemas.microsoft.com/office/drawing/2014/main" id="{44E0792D-F3F8-C7BA-2146-C8BABF2CB8F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>
            <a:extLst>
              <a:ext uri="{FF2B5EF4-FFF2-40B4-BE49-F238E27FC236}">
                <a16:creationId xmlns:a16="http://schemas.microsoft.com/office/drawing/2014/main" id="{1EC6D9A6-BCEE-6195-3415-86A8F62A2028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3A08BD-1DF6-D8A3-A77D-8F828E4FA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C00000"/>
                </a:solidFill>
              </a:rPr>
              <a:t> </a:t>
            </a:r>
            <a:r>
              <a:rPr lang="en-GB" sz="3200" b="1" dirty="0">
                <a:solidFill>
                  <a:srgbClr val="C00000"/>
                </a:solidFill>
              </a:rPr>
              <a:t>IPv4 vs IPv6 Connectivity Testing</a:t>
            </a:r>
            <a:endParaRPr lang="en-KE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832BA38-4A86-CDA5-B393-819030A68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329548"/>
              </p:ext>
            </p:extLst>
          </p:nvPr>
        </p:nvGraphicFramePr>
        <p:xfrm>
          <a:off x="665660" y="1255352"/>
          <a:ext cx="8020779" cy="1463040"/>
        </p:xfrm>
        <a:graphic>
          <a:graphicData uri="http://schemas.openxmlformats.org/drawingml/2006/table">
            <a:tbl>
              <a:tblPr/>
              <a:tblGrid>
                <a:gridCol w="4175199">
                  <a:extLst>
                    <a:ext uri="{9D8B030D-6E8A-4147-A177-3AD203B41FA5}">
                      <a16:colId xmlns:a16="http://schemas.microsoft.com/office/drawing/2014/main" val="4021723721"/>
                    </a:ext>
                  </a:extLst>
                </a:gridCol>
                <a:gridCol w="3845580">
                  <a:extLst>
                    <a:ext uri="{9D8B030D-6E8A-4147-A177-3AD203B41FA5}">
                      <a16:colId xmlns:a16="http://schemas.microsoft.com/office/drawing/2014/main" val="550767346"/>
                    </a:ext>
                  </a:extLst>
                </a:gridCol>
              </a:tblGrid>
              <a:tr h="5285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E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🔄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Ping Comparison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None/>
                      </a:pP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IPv4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endParaRPr lang="en-GB" sz="14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IPv6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8429131"/>
                  </a:ext>
                </a:extLst>
              </a:tr>
              <a:tr h="22361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effectLst/>
                        </a:rPr>
                        <a:t>ping -4 google.com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>
                          <a:effectLst/>
                        </a:rPr>
                        <a:t>ping -6 google.com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621421"/>
                  </a:ext>
                </a:extLst>
              </a:tr>
              <a:tr h="22361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 dirty="0">
                          <a:effectLst/>
                        </a:rPr>
                        <a:t>Tests basic IPv4 reachability</a:t>
                      </a:r>
                      <a:endParaRPr lang="en-GB" sz="1200" dirty="0">
                        <a:effectLst/>
                      </a:endParaRP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 dirty="0">
                          <a:effectLst/>
                        </a:rPr>
                        <a:t>Verifies IPv6 connectivity</a:t>
                      </a:r>
                      <a:endParaRPr lang="en-GB" sz="1200" dirty="0">
                        <a:effectLst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868504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3D41973-4A98-31CA-2786-DDE052314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423650"/>
              </p:ext>
            </p:extLst>
          </p:nvPr>
        </p:nvGraphicFramePr>
        <p:xfrm>
          <a:off x="548640" y="2718392"/>
          <a:ext cx="8229600" cy="1513410"/>
        </p:xfrm>
        <a:graphic>
          <a:graphicData uri="http://schemas.openxmlformats.org/drawingml/2006/table">
            <a:tbl>
              <a:tblPr/>
              <a:tblGrid>
                <a:gridCol w="4283901">
                  <a:extLst>
                    <a:ext uri="{9D8B030D-6E8A-4147-A177-3AD203B41FA5}">
                      <a16:colId xmlns:a16="http://schemas.microsoft.com/office/drawing/2014/main" val="2628490260"/>
                    </a:ext>
                  </a:extLst>
                </a:gridCol>
                <a:gridCol w="3945699">
                  <a:extLst>
                    <a:ext uri="{9D8B030D-6E8A-4147-A177-3AD203B41FA5}">
                      <a16:colId xmlns:a16="http://schemas.microsoft.com/office/drawing/2014/main" val="2034935949"/>
                    </a:ext>
                  </a:extLst>
                </a:gridCol>
              </a:tblGrid>
              <a:tr h="5607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E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🔍</a:t>
                      </a: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DNS Lookup (Dig)</a:t>
                      </a:r>
                    </a:p>
                    <a:p>
                      <a:pPr algn="l">
                        <a:buNone/>
                      </a:pP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IPv4 Record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4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IPv6 Record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013892"/>
                  </a:ext>
                </a:extLst>
              </a:tr>
              <a:tr h="4671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effectLst/>
                        </a:rPr>
                        <a:t>dig A google.com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>
                          <a:effectLst/>
                        </a:rPr>
                        <a:t>dig AAAA google.com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8627478"/>
                  </a:ext>
                </a:extLst>
              </a:tr>
              <a:tr h="4671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>
                          <a:effectLst/>
                        </a:rPr>
                        <a:t>Shows IPv4 addresses</a:t>
                      </a:r>
                      <a:endParaRPr lang="en-GB" sz="1200">
                        <a:effectLst/>
                      </a:endParaRP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 dirty="0">
                          <a:effectLst/>
                        </a:rPr>
                        <a:t>Reveals IPv6 availability</a:t>
                      </a:r>
                      <a:endParaRPr lang="en-GB" sz="1200" dirty="0">
                        <a:effectLst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613090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962C0CB-52EB-DCFA-9E57-CDF5F4E3B5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273516"/>
              </p:ext>
            </p:extLst>
          </p:nvPr>
        </p:nvGraphicFramePr>
        <p:xfrm>
          <a:off x="569196" y="4278016"/>
          <a:ext cx="7973568" cy="1355112"/>
        </p:xfrm>
        <a:graphic>
          <a:graphicData uri="http://schemas.openxmlformats.org/drawingml/2006/table">
            <a:tbl>
              <a:tblPr/>
              <a:tblGrid>
                <a:gridCol w="4150624">
                  <a:extLst>
                    <a:ext uri="{9D8B030D-6E8A-4147-A177-3AD203B41FA5}">
                      <a16:colId xmlns:a16="http://schemas.microsoft.com/office/drawing/2014/main" val="1270723817"/>
                    </a:ext>
                  </a:extLst>
                </a:gridCol>
                <a:gridCol w="3822944">
                  <a:extLst>
                    <a:ext uri="{9D8B030D-6E8A-4147-A177-3AD203B41FA5}">
                      <a16:colId xmlns:a16="http://schemas.microsoft.com/office/drawing/2014/main" val="1989440717"/>
                    </a:ext>
                  </a:extLst>
                </a:gridCol>
              </a:tblGrid>
              <a:tr h="4736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E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🛡️</a:t>
                      </a: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Service Scanning (Nmap)</a:t>
                      </a:r>
                    </a:p>
                    <a:p>
                      <a:pPr algn="l">
                        <a:buNone/>
                      </a:pPr>
                      <a:r>
                        <a:rPr lang="en-GB" sz="1400" b="1" dirty="0">
                          <a:solidFill>
                            <a:srgbClr val="404040"/>
                          </a:solidFill>
                          <a:effectLst/>
                        </a:rPr>
                        <a:t>IPv4 Scan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2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r>
                        <a:rPr lang="en-GB" sz="1200" b="1" dirty="0">
                          <a:solidFill>
                            <a:srgbClr val="404040"/>
                          </a:solidFill>
                          <a:effectLst/>
                        </a:rPr>
                        <a:t>IPv6 Scan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75085"/>
                  </a:ext>
                </a:extLst>
              </a:tr>
              <a:tr h="3575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dirty="0" err="1">
                          <a:effectLst/>
                        </a:rPr>
                        <a:t>nmap</a:t>
                      </a:r>
                      <a:r>
                        <a:rPr lang="en-GB" sz="1200" dirty="0">
                          <a:effectLst/>
                        </a:rPr>
                        <a:t> -</a:t>
                      </a:r>
                      <a:r>
                        <a:rPr lang="en-GB" sz="1200" dirty="0" err="1">
                          <a:effectLst/>
                        </a:rPr>
                        <a:t>sV</a:t>
                      </a:r>
                      <a:r>
                        <a:rPr lang="en-GB" sz="1200" dirty="0">
                          <a:effectLst/>
                        </a:rPr>
                        <a:t> 192.0.2.1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n-NO" sz="1200" dirty="0" err="1">
                          <a:effectLst/>
                        </a:rPr>
                        <a:t>nmap</a:t>
                      </a:r>
                      <a:r>
                        <a:rPr lang="nn-NO" sz="1200" dirty="0">
                          <a:effectLst/>
                        </a:rPr>
                        <a:t> -</a:t>
                      </a:r>
                      <a:r>
                        <a:rPr lang="nn-NO" sz="1200" dirty="0" err="1">
                          <a:effectLst/>
                        </a:rPr>
                        <a:t>sV</a:t>
                      </a:r>
                      <a:r>
                        <a:rPr lang="nn-NO" sz="1200">
                          <a:effectLst/>
                        </a:rPr>
                        <a:t> -6 </a:t>
                      </a:r>
                      <a:r>
                        <a:rPr lang="nn-NO" sz="1200" b="0" i="0" u="none" strike="noStrike" noProof="0">
                          <a:effectLst/>
                          <a:latin typeface="Arial"/>
                        </a:rPr>
                        <a:t>2001:db8::192:0:2:1/64</a:t>
                      </a:r>
                      <a:endParaRPr lang="en-US"/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602463"/>
                  </a:ext>
                </a:extLst>
              </a:tr>
              <a:tr h="3575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 dirty="0">
                          <a:effectLst/>
                        </a:rPr>
                        <a:t>Checks IPv4 open ports</a:t>
                      </a:r>
                      <a:endParaRPr lang="en-GB" sz="1200" dirty="0">
                        <a:effectLst/>
                      </a:endParaRP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200" i="1" dirty="0">
                          <a:effectLst/>
                        </a:rPr>
                        <a:t>Tests IPv6 firewall rules</a:t>
                      </a:r>
                      <a:endParaRPr lang="en-GB" sz="1200" dirty="0">
                        <a:effectLst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2700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852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D6441-6152-9B9C-62F5-41081D302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>
            <a:extLst>
              <a:ext uri="{FF2B5EF4-FFF2-40B4-BE49-F238E27FC236}">
                <a16:creationId xmlns:a16="http://schemas.microsoft.com/office/drawing/2014/main" id="{B1A73575-D028-D4E8-F45B-8361C2475D8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>
            <a:extLst>
              <a:ext uri="{FF2B5EF4-FFF2-40B4-BE49-F238E27FC236}">
                <a16:creationId xmlns:a16="http://schemas.microsoft.com/office/drawing/2014/main" id="{679BBACA-2DEB-95CD-2905-D60792E91BF6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>
            <a:extLst>
              <a:ext uri="{FF2B5EF4-FFF2-40B4-BE49-F238E27FC236}">
                <a16:creationId xmlns:a16="http://schemas.microsoft.com/office/drawing/2014/main" id="{EE0B42C4-8060-801A-ADA8-E3837003B9E5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>
            <a:extLst>
              <a:ext uri="{FF2B5EF4-FFF2-40B4-BE49-F238E27FC236}">
                <a16:creationId xmlns:a16="http://schemas.microsoft.com/office/drawing/2014/main" id="{7E87A664-B924-DBDA-EFAD-BE6334473FF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>
            <a:extLst>
              <a:ext uri="{FF2B5EF4-FFF2-40B4-BE49-F238E27FC236}">
                <a16:creationId xmlns:a16="http://schemas.microsoft.com/office/drawing/2014/main" id="{45004D3D-CCFE-2350-0844-0FD85BFFD58F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20C1C3-91D4-F8A8-2648-670706A40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C00000"/>
                </a:solidFill>
              </a:rPr>
              <a:t> </a:t>
            </a:r>
            <a:r>
              <a:rPr lang="en-GB" sz="3200" b="1" dirty="0">
                <a:solidFill>
                  <a:srgbClr val="C00000"/>
                </a:solidFill>
              </a:rPr>
              <a:t>Hands on Lab 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C5B15-487F-90B8-0632-FEE92C0504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1360" y="2212632"/>
            <a:ext cx="8229240" cy="114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Exercise 1 : Ping Test </a:t>
            </a:r>
            <a:r>
              <a:rPr lang="en-KE" dirty="0"/>
              <a:t>🛠️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Exercise 2 : DNS Check </a:t>
            </a:r>
            <a:r>
              <a:rPr lang="en-KE" dirty="0"/>
              <a:t> 🔍 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Exercise 3 : Security scan </a:t>
            </a:r>
            <a:r>
              <a:rPr lang="en-KE" dirty="0"/>
              <a:t>🛡️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only scan your own devices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619603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AD9F7-9E26-3A81-B2C6-1A87D824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Q &amp; A</a:t>
            </a:r>
            <a:endParaRPr lang="en-KE" b="1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3B1CC-C42A-AB74-ADC6-5F6885779EA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4927230"/>
            <a:ext cx="8229240" cy="985410"/>
          </a:xfrm>
        </p:spPr>
        <p:txBody>
          <a:bodyPr/>
          <a:lstStyle/>
          <a:p>
            <a:r>
              <a:rPr lang="en-GB" sz="2000" dirty="0"/>
              <a:t>If the MOE mandated IPv6-only networks by 2030, what 3 steps would your institution need to take?</a:t>
            </a:r>
            <a:endParaRPr lang="en-US" sz="2000"/>
          </a:p>
        </p:txBody>
      </p:sp>
      <p:pic>
        <p:nvPicPr>
          <p:cNvPr id="4" name="Picture 8" descr="Thinking Emoji - what it means and how to use it.">
            <a:extLst>
              <a:ext uri="{FF2B5EF4-FFF2-40B4-BE49-F238E27FC236}">
                <a16:creationId xmlns:a16="http://schemas.microsoft.com/office/drawing/2014/main" id="{42A0E1CA-B7F5-F431-CEC3-AAB96F55F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12" y="1084005"/>
            <a:ext cx="6400440" cy="332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2453040"/>
            <a:ext cx="9143640" cy="483336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20" name="CustomShape 2"/>
          <p:cNvSpPr/>
          <p:nvPr/>
        </p:nvSpPr>
        <p:spPr>
          <a:xfrm>
            <a:off x="1071360" y="5286240"/>
            <a:ext cx="6400440" cy="149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21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1120" cy="904680"/>
          </a:xfrm>
          <a:prstGeom prst="rect">
            <a:avLst/>
          </a:prstGeom>
          <a:ln>
            <a:noFill/>
          </a:ln>
        </p:spPr>
      </p:pic>
      <p:sp>
        <p:nvSpPr>
          <p:cNvPr id="122" name="TextShape 3"/>
          <p:cNvSpPr txBox="1"/>
          <p:nvPr/>
        </p:nvSpPr>
        <p:spPr>
          <a:xfrm>
            <a:off x="0" y="31734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480" cy="86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/>
          <p:cNvSpPr txBox="1"/>
          <p:nvPr/>
        </p:nvSpPr>
        <p:spPr>
          <a:xfrm>
            <a:off x="343080" y="29421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8A711-8900-9BFE-FCAF-DE72537AC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 Objectives</a:t>
            </a:r>
            <a:endParaRPr lang="en-KE" dirty="0">
              <a:solidFill>
                <a:srgbClr val="C0000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637504-6802-3705-B667-288473274BF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57371" y="1452047"/>
            <a:ext cx="4015800" cy="47488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/>
              <a:t>Understand </a:t>
            </a:r>
            <a:r>
              <a:rPr lang="en-GB" sz="2200" b="1" dirty="0"/>
              <a:t>IPv6 migration strategies</a:t>
            </a:r>
            <a:r>
              <a:rPr lang="en-GB" sz="2200" dirty="0"/>
              <a:t> (dual-stack, </a:t>
            </a:r>
            <a:r>
              <a:rPr lang="en-GB" sz="2200" dirty="0" err="1"/>
              <a:t>tunneling</a:t>
            </a:r>
            <a:r>
              <a:rPr lang="en-GB" sz="2200" dirty="0"/>
              <a:t>, translation).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/>
              <a:t>Learn </a:t>
            </a:r>
            <a:r>
              <a:rPr lang="en-GB" sz="2200" b="1" dirty="0"/>
              <a:t>IPv6 security best practices</a:t>
            </a:r>
            <a:r>
              <a:rPr lang="en-GB" sz="2200" dirty="0"/>
              <a:t> (IPsec, NDP protection, firewall rules).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dirty="0"/>
              <a:t>Examine</a:t>
            </a:r>
            <a:r>
              <a:rPr lang="en-GB" sz="2200" b="1" dirty="0"/>
              <a:t> case studies/experiences</a:t>
            </a:r>
            <a:r>
              <a:rPr lang="en-GB" sz="2200" dirty="0"/>
              <a:t> of IPv6 deployment in our  institutions.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Arial"/>
              </a:rPr>
              <a:t>Basic </a:t>
            </a:r>
            <a:r>
              <a:rPr lang="en-KE" sz="2200" dirty="0">
                <a:latin typeface="Arial"/>
              </a:rPr>
              <a:t>hands-on </a:t>
            </a:r>
            <a:r>
              <a:rPr lang="en-US" sz="2200" dirty="0">
                <a:latin typeface="Arial"/>
              </a:rPr>
              <a:t>tools to    validate transition</a:t>
            </a:r>
            <a:endParaRPr lang="en-KE" sz="2200" dirty="0">
              <a:latin typeface="Arial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K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2F34B-2C0D-7224-09BC-FF58B48FC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" descr="KENET-Watermark.png">
            <a:extLst>
              <a:ext uri="{FF2B5EF4-FFF2-40B4-BE49-F238E27FC236}">
                <a16:creationId xmlns:a16="http://schemas.microsoft.com/office/drawing/2014/main" id="{AE890172-4BBD-F6E1-BD27-A9C145C2741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0" name="CustomShape 1">
            <a:extLst>
              <a:ext uri="{FF2B5EF4-FFF2-40B4-BE49-F238E27FC236}">
                <a16:creationId xmlns:a16="http://schemas.microsoft.com/office/drawing/2014/main" id="{6A355425-58B2-3917-56A3-CC4777939BC3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1" name="CustomShape 2">
            <a:extLst>
              <a:ext uri="{FF2B5EF4-FFF2-40B4-BE49-F238E27FC236}">
                <a16:creationId xmlns:a16="http://schemas.microsoft.com/office/drawing/2014/main" id="{3395EBC3-689D-3A7D-CBED-953475F369AC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" descr="J:\Business\KENET\Kenet-logo.png">
            <a:extLst>
              <a:ext uri="{FF2B5EF4-FFF2-40B4-BE49-F238E27FC236}">
                <a16:creationId xmlns:a16="http://schemas.microsoft.com/office/drawing/2014/main" id="{AB486046-04C3-1588-A002-B40A37F3E8B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3" name="TextShape 3">
            <a:extLst>
              <a:ext uri="{FF2B5EF4-FFF2-40B4-BE49-F238E27FC236}">
                <a16:creationId xmlns:a16="http://schemas.microsoft.com/office/drawing/2014/main" id="{1F91070C-85BA-18C9-588D-E0FCB1CA2C76}"/>
              </a:ext>
            </a:extLst>
          </p:cNvPr>
          <p:cNvSpPr txBox="1"/>
          <p:nvPr/>
        </p:nvSpPr>
        <p:spPr>
          <a:xfrm>
            <a:off x="343080" y="29421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66A983-2AB9-8B61-730D-30899513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C00000"/>
                </a:solidFill>
                <a:cs typeface="Arial"/>
              </a:rPr>
              <a:t>Why IPv6 now?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9C6D46-D7EA-EB81-FC0B-D3F28237176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3600" y="1284436"/>
            <a:ext cx="5978921" cy="4045434"/>
          </a:xfrm>
        </p:spPr>
        <p:txBody>
          <a:bodyPr/>
          <a:lstStyle/>
          <a:p>
            <a:pPr marL="0" indent="0">
              <a:buNone/>
            </a:pPr>
            <a:endParaRPr lang="en-US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IPv4 address exhaustion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Growing digital infrastructure needs(IoT and mobile devices)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Enhanced security and performance in IPv6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KE" dirty="0"/>
          </a:p>
        </p:txBody>
      </p:sp>
      <p:pic>
        <p:nvPicPr>
          <p:cNvPr id="10" name="Picture 9" descr="A blue and green globe with a check mark&#10;&#10;AI-generated content may be incorrect.">
            <a:extLst>
              <a:ext uri="{FF2B5EF4-FFF2-40B4-BE49-F238E27FC236}">
                <a16:creationId xmlns:a16="http://schemas.microsoft.com/office/drawing/2014/main" id="{11DEB3E8-7BA4-FC0F-8F02-89D450CBA4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917091" y="3779276"/>
            <a:ext cx="2645373" cy="236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3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4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9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4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9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87C2D-3423-D107-819A-7BC9B6476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C00000"/>
                </a:solidFill>
              </a:rPr>
              <a:t>IPv6 Migration Strategies</a:t>
            </a:r>
            <a:endParaRPr lang="en-KE" sz="3600" dirty="0">
              <a:solidFill>
                <a:srgbClr val="C00000"/>
              </a:solidFill>
            </a:endParaRPr>
          </a:p>
        </p:txBody>
      </p:sp>
      <p:pic>
        <p:nvPicPr>
          <p:cNvPr id="6" name="Picture 5" descr="A signpost with a white and black text">
            <a:extLst>
              <a:ext uri="{FF2B5EF4-FFF2-40B4-BE49-F238E27FC236}">
                <a16:creationId xmlns:a16="http://schemas.microsoft.com/office/drawing/2014/main" id="{A4F2C0D8-21CA-9A06-B397-6279C36C75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57200" y="3700080"/>
            <a:ext cx="8229240" cy="2179512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0FB142F-C5DC-746F-D54A-D248A3D0B10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201168" y="1418400"/>
            <a:ext cx="4982112" cy="22421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200" b="1" dirty="0"/>
              <a:t>1. Dual-Stack Approach</a:t>
            </a:r>
            <a:endParaRPr lang="en-GB" sz="2200" dirty="0"/>
          </a:p>
          <a:p>
            <a:r>
              <a:rPr lang="en-GB" sz="2200" dirty="0"/>
              <a:t>Run IPv4 and IPv6 simultaneously</a:t>
            </a:r>
          </a:p>
          <a:p>
            <a:r>
              <a:rPr lang="en-GB" sz="2200" dirty="0"/>
              <a:t>Gradual transition, flexibility, increased </a:t>
            </a:r>
            <a:r>
              <a:rPr lang="en-GB" sz="2200" dirty="0" err="1"/>
              <a:t>overheads,processing</a:t>
            </a:r>
            <a:r>
              <a:rPr lang="en-GB" sz="2200" dirty="0"/>
              <a:t> power</a:t>
            </a:r>
          </a:p>
          <a:p>
            <a:r>
              <a:rPr lang="en-GB" sz="2200" b="1" dirty="0"/>
              <a:t>2. </a:t>
            </a:r>
            <a:r>
              <a:rPr lang="en-GB" sz="2200" b="1" dirty="0" err="1"/>
              <a:t>Tunneling</a:t>
            </a:r>
            <a:r>
              <a:rPr lang="en-GB" sz="2200" b="1" dirty="0"/>
              <a:t> (6in4, 6to4)</a:t>
            </a:r>
            <a:endParaRPr lang="en-GB" sz="2200" dirty="0"/>
          </a:p>
          <a:p>
            <a:r>
              <a:rPr lang="en-GB" sz="2200" dirty="0"/>
              <a:t>Encapsulate IPv6 in IPv4 for compatibility,</a:t>
            </a:r>
          </a:p>
          <a:p>
            <a:r>
              <a:rPr lang="en-GB" sz="2200" b="1" dirty="0"/>
              <a:t>3. Translation (NAT64/DNS64)</a:t>
            </a:r>
            <a:endParaRPr lang="en-GB" sz="2200" dirty="0"/>
          </a:p>
          <a:p>
            <a:r>
              <a:rPr lang="en-GB" sz="2200" dirty="0"/>
              <a:t>Allows IPv6-only clients to access IPv4 resources</a:t>
            </a:r>
          </a:p>
          <a:p>
            <a:endParaRPr lang="en-KE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046E071-BB70-D2BE-49A8-0BEC75A40C3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532120" y="1620720"/>
            <a:ext cx="3520440" cy="1854462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/>
              <a:t>Best Practices:</a:t>
            </a:r>
            <a:endParaRPr lang="en-GB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dirty="0"/>
              <a:t>Assess network readiness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dirty="0"/>
              <a:t>Update firewall rules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dirty="0"/>
              <a:t>Train IT staff</a:t>
            </a:r>
          </a:p>
          <a:p>
            <a:endParaRPr lang="en-K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4_3" descr="KENET-Watermark.png"/>
          <p:cNvPicPr/>
          <p:nvPr/>
        </p:nvPicPr>
        <p:blipFill>
          <a:blip r:embed="rId3"/>
          <a:stretch/>
        </p:blipFill>
        <p:spPr>
          <a:xfrm>
            <a:off x="1232316" y="98820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2" name="Picture 4_3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3" name="TextShape 3"/>
          <p:cNvSpPr txBox="1"/>
          <p:nvPr/>
        </p:nvSpPr>
        <p:spPr>
          <a:xfrm>
            <a:off x="453960" y="5021820"/>
            <a:ext cx="8013384" cy="103104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n-GB" b="1" dirty="0"/>
              <a:t>4. Pro Tip:</a:t>
            </a:r>
            <a:endParaRPr lang="en-GB" dirty="0"/>
          </a:p>
          <a:p>
            <a:r>
              <a:rPr lang="en-GB" b="1" dirty="0"/>
              <a:t>Audit regularly:</a:t>
            </a:r>
            <a:r>
              <a:rPr lang="en-GB" dirty="0"/>
              <a:t> Many networks </a:t>
            </a:r>
            <a:r>
              <a:rPr lang="en-GB" b="1" dirty="0"/>
              <a:t>accidentally leave IPv6 unsecured</a:t>
            </a:r>
            <a:r>
              <a:rPr lang="en-GB" dirty="0"/>
              <a:t>—test and monitor! Disable unused IPv6 features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9E2B4F-A162-8FFD-B7E0-951919007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C00000"/>
                </a:solidFill>
              </a:rPr>
              <a:t>Securing IPv6 – Critical Actions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D9A60C-3ADA-1D79-61CB-13143CD2DD9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520"/>
            <a:ext cx="3483864" cy="1896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b="1" dirty="0"/>
              <a:t>1. Core Principle</a:t>
            </a:r>
            <a:endParaRPr lang="en-GB" sz="1900" dirty="0"/>
          </a:p>
          <a:p>
            <a:pPr marL="0" indent="0">
              <a:buNone/>
            </a:pPr>
            <a:r>
              <a:rPr lang="en-GB" sz="1900" dirty="0"/>
              <a:t> </a:t>
            </a:r>
            <a:r>
              <a:rPr lang="en-GB" sz="1900" b="1" dirty="0"/>
              <a:t>"Same-or-Better Rule"</a:t>
            </a:r>
            <a:br>
              <a:rPr lang="en-GB" sz="1900" dirty="0"/>
            </a:br>
            <a:r>
              <a:rPr lang="en-GB" sz="1900" i="1" dirty="0"/>
              <a:t>"IPv6 security ≥ IPv4 security"</a:t>
            </a:r>
            <a:br>
              <a:rPr lang="en-GB" sz="1900" dirty="0"/>
            </a:br>
            <a:endParaRPr lang="en-K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076AC4F-93E9-5DCA-FF5F-7EC7E473171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3960" y="2800620"/>
            <a:ext cx="3425742" cy="18968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2700" b="1" dirty="0"/>
              <a:t>2. Top IPv6 Threats</a:t>
            </a:r>
            <a:r>
              <a:rPr lang="en-GB" sz="2700" dirty="0"/>
              <a:t> </a:t>
            </a:r>
          </a:p>
          <a:p>
            <a:r>
              <a:rPr lang="en-GB" sz="2700" b="1" dirty="0"/>
              <a:t>NDP Spoofing</a:t>
            </a:r>
            <a:r>
              <a:rPr lang="en-GB" sz="2700" dirty="0"/>
              <a:t> → Fake routers</a:t>
            </a:r>
          </a:p>
          <a:p>
            <a:r>
              <a:rPr lang="en-GB" sz="2700" b="1" dirty="0"/>
              <a:t>Rogue SLAAC</a:t>
            </a:r>
            <a:r>
              <a:rPr lang="en-GB" sz="2700" dirty="0"/>
              <a:t> → Fake addresses</a:t>
            </a:r>
          </a:p>
          <a:p>
            <a:r>
              <a:rPr lang="en-GB" sz="2700" b="1" dirty="0"/>
              <a:t>Header Exploits</a:t>
            </a:r>
            <a:r>
              <a:rPr lang="en-GB" sz="2700" dirty="0"/>
              <a:t> → DoS/Evasion</a:t>
            </a:r>
          </a:p>
          <a:p>
            <a:endParaRPr lang="en-KE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2382FEE-35A0-786B-DC9E-AD86594927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889647"/>
              </p:ext>
            </p:extLst>
          </p:nvPr>
        </p:nvGraphicFramePr>
        <p:xfrm>
          <a:off x="4244580" y="1418400"/>
          <a:ext cx="4442220" cy="3252240"/>
        </p:xfrm>
        <a:graphic>
          <a:graphicData uri="http://schemas.openxmlformats.org/drawingml/2006/table">
            <a:tbl>
              <a:tblPr/>
              <a:tblGrid>
                <a:gridCol w="2312388">
                  <a:extLst>
                    <a:ext uri="{9D8B030D-6E8A-4147-A177-3AD203B41FA5}">
                      <a16:colId xmlns:a16="http://schemas.microsoft.com/office/drawing/2014/main" val="3265799748"/>
                    </a:ext>
                  </a:extLst>
                </a:gridCol>
                <a:gridCol w="2129832">
                  <a:extLst>
                    <a:ext uri="{9D8B030D-6E8A-4147-A177-3AD203B41FA5}">
                      <a16:colId xmlns:a16="http://schemas.microsoft.com/office/drawing/2014/main" val="2069356649"/>
                    </a:ext>
                  </a:extLst>
                </a:gridCol>
              </a:tblGrid>
              <a:tr h="886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Must - Implement Controls</a:t>
                      </a:r>
                      <a:endParaRPr lang="en-GB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None/>
                      </a:pPr>
                      <a:r>
                        <a:rPr lang="en-GB" sz="1600" b="1" dirty="0">
                          <a:solidFill>
                            <a:srgbClr val="404040"/>
                          </a:solidFill>
                          <a:effectLst/>
                        </a:rPr>
                        <a:t>Threat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sz="16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endParaRPr lang="en-GB" sz="1600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r>
                        <a:rPr lang="en-GB" sz="1600" b="1" dirty="0">
                          <a:solidFill>
                            <a:srgbClr val="404040"/>
                          </a:solidFill>
                          <a:effectLst/>
                        </a:rPr>
                        <a:t>Solution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612648"/>
                  </a:ext>
                </a:extLst>
              </a:tr>
              <a:tr h="8336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effectLst/>
                        </a:rPr>
                        <a:t>Rogue Router Ads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KE" sz="1600" dirty="0">
                          <a:effectLst/>
                        </a:rPr>
                        <a:t>✅ </a:t>
                      </a:r>
                      <a:r>
                        <a:rPr lang="en-GB" sz="1600" b="1" dirty="0">
                          <a:effectLst/>
                        </a:rPr>
                        <a:t>RA Guard</a:t>
                      </a:r>
                      <a:r>
                        <a:rPr lang="en-GB" sz="1600" dirty="0">
                          <a:effectLst/>
                        </a:rPr>
                        <a:t> (on switches)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7470265"/>
                  </a:ext>
                </a:extLst>
              </a:tr>
              <a:tr h="6002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effectLst/>
                        </a:rPr>
                        <a:t>Fake DHCPv6 Servers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KE" sz="1600">
                          <a:effectLst/>
                        </a:rPr>
                        <a:t>✅ </a:t>
                      </a:r>
                      <a:r>
                        <a:rPr lang="en-GB" sz="1600" b="1">
                          <a:effectLst/>
                        </a:rPr>
                        <a:t>DHCPv6 Snooping</a:t>
                      </a:r>
                      <a:endParaRPr lang="en-GB" sz="1600">
                        <a:effectLst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148924"/>
                  </a:ext>
                </a:extLst>
              </a:tr>
              <a:tr h="8336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effectLst/>
                        </a:rPr>
                        <a:t>IPv6 Blind Spots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KE" sz="1600" dirty="0">
                          <a:effectLst/>
                        </a:rPr>
                        <a:t>✅ </a:t>
                      </a:r>
                      <a:r>
                        <a:rPr lang="en-GB" sz="1600" b="1" dirty="0">
                          <a:effectLst/>
                        </a:rPr>
                        <a:t>Dual-Stack ACLs</a:t>
                      </a:r>
                      <a:r>
                        <a:rPr lang="en-GB" sz="1600" dirty="0">
                          <a:effectLst/>
                        </a:rPr>
                        <a:t> (IPv4+IPv6)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826778"/>
                  </a:ext>
                </a:extLst>
              </a:tr>
            </a:tbl>
          </a:graphicData>
        </a:graphic>
      </p:graphicFrame>
      <p:pic>
        <p:nvPicPr>
          <p:cNvPr id="15" name="Picture 14" descr="A yellow triangle with a black exclamation mark&#10;&#10;AI-generated content may be incorrect.">
            <a:extLst>
              <a:ext uri="{FF2B5EF4-FFF2-40B4-BE49-F238E27FC236}">
                <a16:creationId xmlns:a16="http://schemas.microsoft.com/office/drawing/2014/main" id="{3C7E4061-C8F9-5314-ADD1-43EDE23F06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876586" y="522725"/>
            <a:ext cx="1178208" cy="8654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2" descr="KENET-Watermark.png"/>
          <p:cNvPicPr/>
          <p:nvPr/>
        </p:nvPicPr>
        <p:blipFill>
          <a:blip r:embed="rId3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06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2" descr="J:\Business\KENET\Kenet-logo.png"/>
          <p:cNvPicPr/>
          <p:nvPr/>
        </p:nvPicPr>
        <p:blipFill>
          <a:blip r:embed="rId4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08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2AA534-A2A4-B16C-F523-A1A766495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212" y="1024920"/>
            <a:ext cx="8229240" cy="205830"/>
          </a:xfrm>
        </p:spPr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IP</a:t>
            </a:r>
            <a:r>
              <a:rPr lang="en-GB" sz="3200" b="1" dirty="0">
                <a:solidFill>
                  <a:srgbClr val="C00000"/>
                </a:solidFill>
              </a:rPr>
              <a:t>v6 Built-in Security – IPsec &amp; Encryption</a:t>
            </a:r>
            <a:br>
              <a:rPr lang="en-GB" dirty="0"/>
            </a:br>
            <a:endParaRPr lang="en-KE" dirty="0">
              <a:solidFill>
                <a:srgbClr val="C0000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12CA12-75FE-6DA4-38E1-E803FF4508B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735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/>
              <a:t>1. IPsec in IPv6</a:t>
            </a:r>
            <a:endParaRPr lang="en-GB" sz="2200" dirty="0"/>
          </a:p>
          <a:p>
            <a:pPr marL="0" indent="0">
              <a:buNone/>
            </a:pPr>
            <a:r>
              <a:rPr lang="en-GB" sz="2000" dirty="0"/>
              <a:t>🔒 </a:t>
            </a:r>
            <a:r>
              <a:rPr lang="en-GB" sz="2000" b="1" dirty="0"/>
              <a:t>Native</a:t>
            </a:r>
            <a:r>
              <a:rPr lang="en-GB" sz="2000" dirty="0"/>
              <a:t> (not add-on like IPv4)</a:t>
            </a:r>
          </a:p>
          <a:p>
            <a:pPr marL="0" indent="0">
              <a:buNone/>
            </a:pPr>
            <a:r>
              <a:rPr lang="en-GB" sz="2000" b="1" dirty="0"/>
              <a:t>Purpose:</a:t>
            </a:r>
            <a:r>
              <a:rPr lang="en-GB" sz="2000" dirty="0"/>
              <a:t> Encrypts + authenticates </a:t>
            </a:r>
            <a:r>
              <a:rPr lang="en-GB" sz="2000" i="1" dirty="0"/>
              <a:t>all</a:t>
            </a:r>
            <a:r>
              <a:rPr lang="en-GB" sz="2000" dirty="0"/>
              <a:t> IP traffic.</a:t>
            </a:r>
          </a:p>
          <a:p>
            <a:endParaRPr lang="en-K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B656D1-9ED9-D595-2957-2A92C0F8294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86080" y="3671550"/>
            <a:ext cx="3600360" cy="2161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4. Why It Matters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✅ </a:t>
            </a:r>
            <a:r>
              <a:rPr lang="en-GB" sz="2000" b="1" dirty="0"/>
              <a:t>No extra cost</a:t>
            </a:r>
            <a:r>
              <a:rPr lang="en-GB" sz="2000" dirty="0"/>
              <a:t> (built into IPv6).</a:t>
            </a:r>
          </a:p>
          <a:p>
            <a:pPr marL="0" indent="0">
              <a:buNone/>
            </a:pPr>
            <a:br>
              <a:rPr lang="en-GB" sz="2000" dirty="0"/>
            </a:br>
            <a:r>
              <a:rPr lang="en-GB" sz="2000" dirty="0"/>
              <a:t>✅ </a:t>
            </a:r>
            <a:r>
              <a:rPr lang="en-GB" sz="2000" b="1" dirty="0"/>
              <a:t>Secures BYOD/cloud traffic</a:t>
            </a:r>
            <a:r>
              <a:rPr lang="en-GB" sz="2000" dirty="0"/>
              <a:t> in universities/TVETs.</a:t>
            </a:r>
          </a:p>
          <a:p>
            <a:pPr marL="0" indent="0">
              <a:buNone/>
            </a:pPr>
            <a:endParaRPr lang="en-K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BE7CBF5-0BA3-0E11-A476-DB96C26288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978551"/>
              </p:ext>
            </p:extLst>
          </p:nvPr>
        </p:nvGraphicFramePr>
        <p:xfrm>
          <a:off x="300095" y="3154680"/>
          <a:ext cx="4271905" cy="2904840"/>
        </p:xfrm>
        <a:graphic>
          <a:graphicData uri="http://schemas.openxmlformats.org/drawingml/2006/table">
            <a:tbl>
              <a:tblPr/>
              <a:tblGrid>
                <a:gridCol w="2223731">
                  <a:extLst>
                    <a:ext uri="{9D8B030D-6E8A-4147-A177-3AD203B41FA5}">
                      <a16:colId xmlns:a16="http://schemas.microsoft.com/office/drawing/2014/main" val="1995940226"/>
                    </a:ext>
                  </a:extLst>
                </a:gridCol>
                <a:gridCol w="2048174">
                  <a:extLst>
                    <a:ext uri="{9D8B030D-6E8A-4147-A177-3AD203B41FA5}">
                      <a16:colId xmlns:a16="http://schemas.microsoft.com/office/drawing/2014/main" val="2201550094"/>
                    </a:ext>
                  </a:extLst>
                </a:gridCol>
              </a:tblGrid>
              <a:tr h="856555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1600" b="1" dirty="0">
                          <a:solidFill>
                            <a:srgbClr val="404040"/>
                          </a:solidFill>
                          <a:effectLst/>
                        </a:rPr>
                        <a:t>2. Key Components</a:t>
                      </a:r>
                    </a:p>
                    <a:p>
                      <a:pPr algn="l">
                        <a:buNone/>
                      </a:pPr>
                      <a:r>
                        <a:rPr lang="en-GB" b="1" dirty="0">
                          <a:solidFill>
                            <a:srgbClr val="404040"/>
                          </a:solidFill>
                          <a:effectLst/>
                        </a:rPr>
                        <a:t>Component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en-GB" b="1" dirty="0">
                        <a:solidFill>
                          <a:srgbClr val="404040"/>
                        </a:solidFill>
                        <a:effectLst/>
                      </a:endParaRPr>
                    </a:p>
                    <a:p>
                      <a:pPr algn="l">
                        <a:buNone/>
                      </a:pPr>
                      <a:r>
                        <a:rPr lang="en-GB" b="1" dirty="0">
                          <a:solidFill>
                            <a:srgbClr val="404040"/>
                          </a:solidFill>
                          <a:effectLst/>
                        </a:rPr>
                        <a:t>Role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140971"/>
                  </a:ext>
                </a:extLst>
              </a:tr>
              <a:tr h="8565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>
                          <a:effectLst/>
                        </a:rPr>
                        <a:t>AH</a:t>
                      </a:r>
                      <a:r>
                        <a:rPr lang="en-GB" dirty="0">
                          <a:effectLst/>
                        </a:rPr>
                        <a:t> </a:t>
                      </a:r>
                      <a:r>
                        <a:rPr lang="en-KE" dirty="0">
                          <a:effectLst/>
                        </a:rPr>
                        <a:t>🏷️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i="1" dirty="0">
                          <a:effectLst/>
                        </a:rPr>
                        <a:t>Integrity</a:t>
                      </a:r>
                      <a:r>
                        <a:rPr lang="en-GB" dirty="0">
                          <a:effectLst/>
                        </a:rPr>
                        <a:t> – Detects tampering.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434037"/>
                  </a:ext>
                </a:extLst>
              </a:tr>
              <a:tr h="11917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b="1" dirty="0">
                          <a:effectLst/>
                        </a:rPr>
                        <a:t>ESP</a:t>
                      </a:r>
                      <a:r>
                        <a:rPr lang="en-GB" dirty="0">
                          <a:effectLst/>
                        </a:rPr>
                        <a:t> </a:t>
                      </a:r>
                      <a:r>
                        <a:rPr lang="en-KE" dirty="0">
                          <a:effectLst/>
                        </a:rPr>
                        <a:t>🔐</a:t>
                      </a:r>
                    </a:p>
                  </a:txBody>
                  <a:tcPr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i="1" dirty="0">
                          <a:effectLst/>
                        </a:rPr>
                        <a:t>Encryption + Integrity</a:t>
                      </a:r>
                      <a:r>
                        <a:rPr lang="en-GB" dirty="0">
                          <a:effectLst/>
                        </a:rPr>
                        <a:t> (Most used).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E5E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496630"/>
                  </a:ext>
                </a:extLst>
              </a:tr>
            </a:tbl>
          </a:graphicData>
        </a:graphic>
      </p:graphicFrame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7FF0375-3FC5-1CAD-37D3-D33DB90D691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473000" y="1729440"/>
            <a:ext cx="4343400" cy="14252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300" b="1" dirty="0"/>
              <a:t>3. Modes of Operation</a:t>
            </a:r>
            <a:r>
              <a:rPr lang="en-GB" sz="2300" dirty="0"/>
              <a:t> </a:t>
            </a:r>
          </a:p>
          <a:p>
            <a:pPr marL="0" indent="0">
              <a:buNone/>
            </a:pPr>
            <a:r>
              <a:rPr lang="en-GB" sz="2300" b="1" dirty="0"/>
              <a:t>Transport Mode</a:t>
            </a:r>
            <a:r>
              <a:rPr lang="en-GB" sz="2300" dirty="0"/>
              <a:t> </a:t>
            </a:r>
            <a:r>
              <a:rPr lang="en-KE" sz="2300" dirty="0"/>
              <a:t>🖥️→🖥️:</a:t>
            </a:r>
            <a:br>
              <a:rPr lang="en-KE" sz="2300" dirty="0"/>
            </a:br>
            <a:r>
              <a:rPr lang="en-GB" sz="2300" dirty="0"/>
              <a:t>Encrypts </a:t>
            </a:r>
            <a:r>
              <a:rPr lang="en-GB" sz="2300" i="1" dirty="0"/>
              <a:t>only payload</a:t>
            </a:r>
            <a:r>
              <a:rPr lang="en-GB" sz="2300" dirty="0"/>
              <a:t> (e.g., host-to-host).</a:t>
            </a:r>
          </a:p>
          <a:p>
            <a:pPr marL="0" indent="0">
              <a:buNone/>
            </a:pPr>
            <a:r>
              <a:rPr lang="en-GB" sz="2300" b="1" dirty="0"/>
              <a:t>Tunnel Mode</a:t>
            </a:r>
            <a:r>
              <a:rPr lang="en-GB" sz="2300" dirty="0"/>
              <a:t> </a:t>
            </a:r>
            <a:r>
              <a:rPr lang="en-KE" sz="2300" dirty="0"/>
              <a:t>🌐→🌐:</a:t>
            </a:r>
            <a:br>
              <a:rPr lang="en-KE" sz="2300" dirty="0"/>
            </a:br>
            <a:r>
              <a:rPr lang="en-GB" sz="2300" dirty="0"/>
              <a:t>Encrypts </a:t>
            </a:r>
            <a:r>
              <a:rPr lang="en-GB" sz="2300" i="1" dirty="0"/>
              <a:t>entire packet</a:t>
            </a:r>
            <a:r>
              <a:rPr lang="en-GB" sz="2300" dirty="0"/>
              <a:t> (e.g., site-to-site VPN).</a:t>
            </a:r>
          </a:p>
          <a:p>
            <a:endParaRPr lang="en-K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/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0FFF5C-DB34-4E06-1BA2-B052EC46E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C00000"/>
                </a:solidFill>
              </a:rPr>
              <a:t>Leveraging IPsec for Secure Deployment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534AD14-00A0-C5F5-12EB-86C31417FFB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453961" y="1318017"/>
            <a:ext cx="4015800" cy="3413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GB" sz="2400" b="1" dirty="0"/>
              <a:t>Why IPsec?</a:t>
            </a:r>
            <a:r>
              <a:rPr lang="en-GB" sz="2400" dirty="0"/>
              <a:t> </a:t>
            </a:r>
            <a:r>
              <a:rPr lang="en-KE" sz="2400" i="1" dirty="0"/>
              <a:t>🔐</a:t>
            </a:r>
            <a:endParaRPr lang="en-KE" sz="2400" dirty="0"/>
          </a:p>
          <a:p>
            <a:r>
              <a:rPr lang="en-GB" sz="2400" b="1" dirty="0"/>
              <a:t>Confidentiality</a:t>
            </a:r>
            <a:r>
              <a:rPr lang="en-GB" sz="2400" dirty="0"/>
              <a:t>: Encrypts sensitive data (research/admin).</a:t>
            </a:r>
          </a:p>
          <a:p>
            <a:r>
              <a:rPr lang="en-GB" sz="2400" b="1" dirty="0"/>
              <a:t>Integrity</a:t>
            </a:r>
            <a:r>
              <a:rPr lang="en-GB" sz="2400" dirty="0"/>
              <a:t>: Ensures packets aren’t altered.</a:t>
            </a:r>
          </a:p>
          <a:p>
            <a:r>
              <a:rPr lang="en-GB" sz="2400" b="1" dirty="0"/>
              <a:t>Authentication</a:t>
            </a:r>
            <a:r>
              <a:rPr lang="en-GB" sz="2400" dirty="0"/>
              <a:t>: Verifies sender identity.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KE" altLang="en-K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3EB24-3409-205B-E404-25EB15BA06E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674240" y="1293480"/>
            <a:ext cx="4015800" cy="3882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Practical Use Cases</a:t>
            </a:r>
            <a:r>
              <a:rPr lang="en-GB" sz="2400" dirty="0"/>
              <a:t> </a:t>
            </a:r>
            <a:r>
              <a:rPr lang="en-KE" sz="2400" i="1" dirty="0"/>
              <a:t>🏛️→🏛️</a:t>
            </a:r>
            <a:endParaRPr lang="en-KE" sz="2400" dirty="0"/>
          </a:p>
          <a:p>
            <a:r>
              <a:rPr lang="en-GB" sz="2400" b="1" dirty="0"/>
              <a:t>Inter-Campus Links</a:t>
            </a:r>
            <a:endParaRPr lang="en-GB" sz="2400" dirty="0"/>
          </a:p>
          <a:p>
            <a:pPr lvl="1"/>
            <a:r>
              <a:rPr lang="en-GB" sz="2000" dirty="0"/>
              <a:t>Secure tunnels between universities (NREN backbone).</a:t>
            </a:r>
          </a:p>
          <a:p>
            <a:r>
              <a:rPr lang="en-GB" sz="2400" b="1" dirty="0"/>
              <a:t>Server Protection</a:t>
            </a:r>
            <a:endParaRPr lang="en-GB" sz="2400" dirty="0"/>
          </a:p>
          <a:p>
            <a:pPr lvl="1"/>
            <a:r>
              <a:rPr lang="en-GB" sz="2000" dirty="0"/>
              <a:t>Encrypts critical server-client traffic (e.g., student records).</a:t>
            </a:r>
          </a:p>
          <a:p>
            <a:r>
              <a:rPr lang="en-GB" sz="2000" b="1" dirty="0"/>
              <a:t>Remote Acce</a:t>
            </a:r>
            <a:r>
              <a:rPr lang="en-GB" sz="2400" b="1" dirty="0"/>
              <a:t>ss VPNs</a:t>
            </a:r>
            <a:endParaRPr lang="en-GB" sz="2400" dirty="0"/>
          </a:p>
          <a:p>
            <a:pPr lvl="1"/>
            <a:r>
              <a:rPr lang="en-GB" sz="2000" dirty="0"/>
              <a:t>Safe access for staff/researchers (work-from-anywhere).</a:t>
            </a:r>
          </a:p>
          <a:p>
            <a:endParaRPr lang="en-K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8F5C94E-441C-B792-0CA3-E08CFF6DF642}"/>
              </a:ext>
            </a:extLst>
          </p:cNvPr>
          <p:cNvSpPr txBox="1">
            <a:spLocks/>
          </p:cNvSpPr>
          <p:nvPr/>
        </p:nvSpPr>
        <p:spPr>
          <a:xfrm>
            <a:off x="559620" y="5459254"/>
            <a:ext cx="8229240" cy="73613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/>
              <a:t>Action Item</a:t>
            </a:r>
            <a:r>
              <a:rPr lang="en-GB" sz="2000" dirty="0"/>
              <a:t> </a:t>
            </a:r>
            <a:r>
              <a:rPr lang="en-GB" sz="2000" i="1" dirty="0"/>
              <a:t>✅</a:t>
            </a:r>
            <a:endParaRPr lang="en-GB" sz="2000" dirty="0"/>
          </a:p>
          <a:p>
            <a:r>
              <a:rPr lang="en-GB" sz="2000" dirty="0"/>
              <a:t>Audit your network</a:t>
            </a:r>
            <a:endParaRPr lang="en-GB" sz="2000" i="1" dirty="0"/>
          </a:p>
          <a:p>
            <a:endParaRPr lang="en-KE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041C7-65F0-4200-028C-01528A9E5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>
            <a:extLst>
              <a:ext uri="{FF2B5EF4-FFF2-40B4-BE49-F238E27FC236}">
                <a16:creationId xmlns:a16="http://schemas.microsoft.com/office/drawing/2014/main" id="{D6E914BE-99C0-C58C-8674-7057655E349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5920" y="70956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>
            <a:extLst>
              <a:ext uri="{FF2B5EF4-FFF2-40B4-BE49-F238E27FC236}">
                <a16:creationId xmlns:a16="http://schemas.microsoft.com/office/drawing/2014/main" id="{907595DB-5DE7-2DCC-6917-AC1479B67A31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>
            <a:extLst>
              <a:ext uri="{FF2B5EF4-FFF2-40B4-BE49-F238E27FC236}">
                <a16:creationId xmlns:a16="http://schemas.microsoft.com/office/drawing/2014/main" id="{721DC50A-44B2-2CAA-A6BA-0D09E6140242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>
            <a:extLst>
              <a:ext uri="{FF2B5EF4-FFF2-40B4-BE49-F238E27FC236}">
                <a16:creationId xmlns:a16="http://schemas.microsoft.com/office/drawing/2014/main" id="{BBAC3B57-014E-D8C0-FC74-3B14B4384ED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>
            <a:extLst>
              <a:ext uri="{FF2B5EF4-FFF2-40B4-BE49-F238E27FC236}">
                <a16:creationId xmlns:a16="http://schemas.microsoft.com/office/drawing/2014/main" id="{9FE4FE49-3027-5625-FA41-E51A62279204}"/>
              </a:ext>
            </a:extLst>
          </p:cNvPr>
          <p:cNvSpPr txBox="1"/>
          <p:nvPr/>
        </p:nvSpPr>
        <p:spPr>
          <a:xfrm>
            <a:off x="397944" y="384138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10D595-2A20-6123-0C86-0B2FADF47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Case Studies – Secure IPv6 in Education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06557-5A70-1216-9414-0992F39C53B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55833" y="1308780"/>
            <a:ext cx="8187927" cy="2522842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Wingdings"/>
              <a:buChar char="ü"/>
            </a:pPr>
            <a:endParaRPr lang="en-GB" sz="2400" b="1" dirty="0"/>
          </a:p>
          <a:p>
            <a:pPr marL="342900" indent="-342900">
              <a:buFont typeface="Wingdings"/>
              <a:buChar char="ü"/>
            </a:pPr>
            <a:endParaRPr lang="en-GB" sz="2400" b="1" dirty="0"/>
          </a:p>
          <a:p>
            <a:pPr marL="342900" indent="-342900">
              <a:buFont typeface="Wingdings"/>
              <a:buChar char="ü"/>
            </a:pPr>
            <a:r>
              <a:rPr lang="en-GB" sz="2400" b="1" dirty="0"/>
              <a:t>Leading the Transition locally</a:t>
            </a:r>
            <a:r>
              <a:rPr lang="en-GB" sz="2400" dirty="0"/>
              <a:t> </a:t>
            </a:r>
            <a:endParaRPr lang="en-US" sz="2400"/>
          </a:p>
          <a:p>
            <a:r>
              <a:rPr lang="en-GB" sz="2400" dirty="0"/>
              <a:t>University (UoN/</a:t>
            </a:r>
            <a:r>
              <a:rPr lang="en-GB" sz="2400" err="1"/>
              <a:t>DeKUT</a:t>
            </a:r>
            <a:r>
              <a:rPr lang="en-GB" sz="2400" dirty="0"/>
              <a:t>)</a:t>
            </a:r>
          </a:p>
          <a:p>
            <a:r>
              <a:rPr lang="en-GB" sz="2400" dirty="0"/>
              <a:t>Nyeri Polytechnic</a:t>
            </a:r>
          </a:p>
          <a:p>
            <a:pPr marL="571500" indent="-571500">
              <a:buFont typeface="Wingdings"/>
              <a:buChar char="ü"/>
            </a:pPr>
            <a:r>
              <a:rPr lang="en-KE" sz="2400" b="1" dirty="0"/>
              <a:t>Leading Transition Globally</a:t>
            </a:r>
          </a:p>
          <a:p>
            <a:r>
              <a:rPr lang="en-KE" sz="2400" dirty="0"/>
              <a:t>Virginia Tech University started </a:t>
            </a:r>
            <a:r>
              <a:rPr lang="en-KE" sz="2400" err="1"/>
              <a:t>early,</a:t>
            </a:r>
            <a:r>
              <a:rPr lang="en-US" sz="2400" err="1">
                <a:ea typeface="+mj-lt"/>
                <a:cs typeface="+mj-lt"/>
              </a:rPr>
              <a:t>built</a:t>
            </a:r>
            <a:r>
              <a:rPr lang="en-US" sz="2400" dirty="0">
                <a:ea typeface="+mj-lt"/>
                <a:cs typeface="+mj-lt"/>
              </a:rPr>
              <a:t> a parallel network alongside IPv4,becoming one of the top IPv6 deployments globally in the education sector.</a:t>
            </a:r>
          </a:p>
          <a:p>
            <a:r>
              <a:rPr lang="en-US" sz="2400" dirty="0">
                <a:ea typeface="+mj-lt"/>
                <a:cs typeface="+mj-lt"/>
                <a:hlinkClick r:id="rId4"/>
              </a:rPr>
              <a:t>https://www.arin.net/vault/blog/2018/12/07/an-ipv6-journey-two-decades-in-the-making/</a:t>
            </a:r>
            <a:endParaRPr lang="en-US"/>
          </a:p>
          <a:p>
            <a:endParaRPr lang="en-US" sz="2400" dirty="0">
              <a:ea typeface="+mj-lt"/>
              <a:cs typeface="+mj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A523A49-D34B-736E-CBB6-0AC48619D19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58368" y="3911220"/>
            <a:ext cx="7516368" cy="1896840"/>
          </a:xfrm>
        </p:spPr>
        <p:txBody>
          <a:bodyPr>
            <a:normAutofit/>
          </a:bodyPr>
          <a:lstStyle/>
          <a:p>
            <a:pPr marL="342900" indent="-342900">
              <a:buFont typeface="Wingdings"/>
              <a:buChar char="ü"/>
            </a:pPr>
            <a:r>
              <a:rPr lang="en-GB" sz="2200" b="1" dirty="0"/>
              <a:t>Your Turn!</a:t>
            </a:r>
            <a:r>
              <a:rPr lang="en-GB" sz="2200" dirty="0"/>
              <a:t> </a:t>
            </a:r>
            <a:r>
              <a:rPr lang="en-GB" i="1" dirty="0"/>
              <a:t>💡 </a:t>
            </a:r>
            <a:endParaRPr lang="en-GB" dirty="0"/>
          </a:p>
          <a:p>
            <a:pPr marL="0" indent="0">
              <a:buNone/>
            </a:pPr>
            <a:r>
              <a:rPr lang="en-GB" sz="2400" dirty="0"/>
              <a:t>Is your institution IPv6-ready?</a:t>
            </a:r>
          </a:p>
          <a:p>
            <a:pPr marL="0" indent="0">
              <a:buNone/>
            </a:pPr>
            <a:r>
              <a:rPr lang="en-GB" sz="2200" dirty="0"/>
              <a:t>✅ Yes (testing phase)</a:t>
            </a:r>
            <a:br>
              <a:rPr lang="en-GB" sz="2200" dirty="0"/>
            </a:br>
            <a:r>
              <a:rPr lang="en-GB" sz="2200" dirty="0"/>
              <a:t>❌ No (planning stage)</a:t>
            </a:r>
            <a:br>
              <a:rPr lang="en-GB" sz="2200" dirty="0"/>
            </a:br>
            <a:r>
              <a:rPr lang="en-GB" sz="2200" dirty="0"/>
              <a:t>🔄 Partial deployment</a:t>
            </a:r>
          </a:p>
          <a:p>
            <a:endParaRPr lang="en-KE" dirty="0"/>
          </a:p>
        </p:txBody>
      </p:sp>
      <p:pic>
        <p:nvPicPr>
          <p:cNvPr id="11" name="Picture 10" descr="A red black and white flag with a black circle and white arrows&#10;&#10;AI-generated content may be incorrect.">
            <a:extLst>
              <a:ext uri="{FF2B5EF4-FFF2-40B4-BE49-F238E27FC236}">
                <a16:creationId xmlns:a16="http://schemas.microsoft.com/office/drawing/2014/main" id="{B8268922-6890-D2D6-BEAF-B6963C860D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901184" y="1198748"/>
            <a:ext cx="301751" cy="23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68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2CE19-C925-1241-05B7-DD5E69E6B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1" descr="KENET-Watermark.png">
            <a:extLst>
              <a:ext uri="{FF2B5EF4-FFF2-40B4-BE49-F238E27FC236}">
                <a16:creationId xmlns:a16="http://schemas.microsoft.com/office/drawing/2014/main" id="{B292F620-3A79-1D74-24BD-5CC9411C307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40200" y="988200"/>
            <a:ext cx="5457600" cy="5438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>
            <a:extLst>
              <a:ext uri="{FF2B5EF4-FFF2-40B4-BE49-F238E27FC236}">
                <a16:creationId xmlns:a16="http://schemas.microsoft.com/office/drawing/2014/main" id="{D0F61E6A-43AC-CDBD-A97C-6FB78FD9F4CD}"/>
              </a:ext>
            </a:extLst>
          </p:cNvPr>
          <p:cNvSpPr/>
          <p:nvPr/>
        </p:nvSpPr>
        <p:spPr>
          <a:xfrm>
            <a:off x="-15840" y="6217920"/>
            <a:ext cx="9143640" cy="7110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/>
          </a:p>
        </p:txBody>
      </p:sp>
      <p:sp>
        <p:nvSpPr>
          <p:cNvPr id="111" name="CustomShape 2">
            <a:extLst>
              <a:ext uri="{FF2B5EF4-FFF2-40B4-BE49-F238E27FC236}">
                <a16:creationId xmlns:a16="http://schemas.microsoft.com/office/drawing/2014/main" id="{0EB1CD81-7BE6-1E9C-72CD-57DC97F357CE}"/>
              </a:ext>
            </a:extLst>
          </p:cNvPr>
          <p:cNvSpPr/>
          <p:nvPr/>
        </p:nvSpPr>
        <p:spPr>
          <a:xfrm>
            <a:off x="2926080" y="6492240"/>
            <a:ext cx="6126480" cy="37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1" descr="J:\Business\KENET\Kenet-logo.png">
            <a:extLst>
              <a:ext uri="{FF2B5EF4-FFF2-40B4-BE49-F238E27FC236}">
                <a16:creationId xmlns:a16="http://schemas.microsoft.com/office/drawing/2014/main" id="{BAB798C6-E13B-48B7-D45C-B2C6B920461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092360" y="71280"/>
            <a:ext cx="1908720" cy="642600"/>
          </a:xfrm>
          <a:prstGeom prst="rect">
            <a:avLst/>
          </a:prstGeom>
          <a:ln>
            <a:noFill/>
          </a:ln>
        </p:spPr>
      </p:pic>
      <p:sp>
        <p:nvSpPr>
          <p:cNvPr id="113" name="TextShape 3">
            <a:extLst>
              <a:ext uri="{FF2B5EF4-FFF2-40B4-BE49-F238E27FC236}">
                <a16:creationId xmlns:a16="http://schemas.microsoft.com/office/drawing/2014/main" id="{7DC1D5C4-4043-02C4-57A3-64D60BA3B9E4}"/>
              </a:ext>
            </a:extLst>
          </p:cNvPr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420B6-BBD8-3C4F-DED0-A2488D6E1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Critical Success Factors</a:t>
            </a:r>
            <a:endParaRPr lang="en-KE" sz="3200" b="1" dirty="0">
              <a:solidFill>
                <a:srgbClr val="C00000"/>
              </a:solidFill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65867317-7F3F-9EC3-1F7E-D19E90BDF8D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792572" y="1359264"/>
            <a:ext cx="4015800" cy="3843672"/>
          </a:xfrm>
        </p:spPr>
        <p:txBody>
          <a:bodyPr>
            <a:normAutofit fontScale="25000" lnSpcReduction="20000"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7200" b="1" dirty="0"/>
              <a:t>Start with a dual-stack core:</a:t>
            </a:r>
            <a:r>
              <a:rPr lang="en-GB" sz="7200" dirty="0"/>
              <a:t> Transition the backbone network first.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7200" b="1" dirty="0"/>
              <a:t>Address Planning is Key:</a:t>
            </a:r>
            <a:r>
              <a:rPr lang="en-GB" sz="7200" dirty="0"/>
              <a:t> A hierarchical, logical IPv6 address plan is critical for future growth and management.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7200" b="1" dirty="0"/>
              <a:t>Leverage Vendor Support:</a:t>
            </a:r>
            <a:r>
              <a:rPr lang="en-GB" sz="7200" dirty="0"/>
              <a:t> Work with hardware and software vendors to ensure IPv6 compatibility from the start.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7200" b="1" dirty="0"/>
              <a:t>Capacity Building:</a:t>
            </a:r>
            <a:r>
              <a:rPr lang="en-GB" sz="7200" dirty="0"/>
              <a:t> The most successful transitions involved dedicated training for network and security teams. This is a critical point that brings this training to life.</a:t>
            </a:r>
          </a:p>
          <a:p>
            <a:endParaRPr lang="en-KE" dirty="0"/>
          </a:p>
        </p:txBody>
      </p:sp>
      <p:pic>
        <p:nvPicPr>
          <p:cNvPr id="20" name="Picture 19" descr="A road with a sign on it&#10;&#10;AI-generated content may be incorrect.">
            <a:extLst>
              <a:ext uri="{FF2B5EF4-FFF2-40B4-BE49-F238E27FC236}">
                <a16:creationId xmlns:a16="http://schemas.microsoft.com/office/drawing/2014/main" id="{A76C4AE9-7DB6-374D-D247-3FA2623AF3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5268" y="1354785"/>
            <a:ext cx="4364748" cy="384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54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6670FCDB408B45A1CCD46187AB097C" ma:contentTypeVersion="3" ma:contentTypeDescription="Create a new document." ma:contentTypeScope="" ma:versionID="adddddf687b63769b37d357fbae21d99">
  <xsd:schema xmlns:xsd="http://www.w3.org/2001/XMLSchema" xmlns:xs="http://www.w3.org/2001/XMLSchema" xmlns:p="http://schemas.microsoft.com/office/2006/metadata/properties" xmlns:ns2="9826cf9b-3860-474d-8bea-96b345f44a5f" targetNamespace="http://schemas.microsoft.com/office/2006/metadata/properties" ma:root="true" ma:fieldsID="ef44c3ff4c430623ddfe7b97f3fb4f86" ns2:_="">
    <xsd:import namespace="9826cf9b-3860-474d-8bea-96b345f44a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6cf9b-3860-474d-8bea-96b345f44a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C25718-1840-46CE-AB36-775588612B8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CFB21B9-FE0D-498B-AAF7-02FA8F34F9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21979B-E6FC-4EF8-8624-45228C734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26cf9b-3860-474d-8bea-96b345f44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851</Words>
  <Application>Microsoft Office PowerPoint</Application>
  <PresentationFormat>On-screen Show (4:3)</PresentationFormat>
  <Paragraphs>142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PowerPoint Presentation</vt:lpstr>
      <vt:lpstr> Objectives</vt:lpstr>
      <vt:lpstr>Why IPv6 now?</vt:lpstr>
      <vt:lpstr>IPv6 Migration Strategies</vt:lpstr>
      <vt:lpstr>Securing IPv6 – Critical Actions</vt:lpstr>
      <vt:lpstr>IPv6 Built-in Security – IPsec &amp; Encryption </vt:lpstr>
      <vt:lpstr>Leveraging IPsec for Secure Deployment</vt:lpstr>
      <vt:lpstr>Case Studies – Secure IPv6 in Education</vt:lpstr>
      <vt:lpstr>Critical Success Factors</vt:lpstr>
      <vt:lpstr> IPv4 vs IPv6 Connectivity Testing</vt:lpstr>
      <vt:lpstr> Hands on Lab </vt:lpstr>
      <vt:lpstr>Q &amp; 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Lilian Maina</cp:lastModifiedBy>
  <cp:revision>203</cp:revision>
  <dcterms:created xsi:type="dcterms:W3CDTF">2014-09-16T18:56:59Z</dcterms:created>
  <dcterms:modified xsi:type="dcterms:W3CDTF">2025-11-03T09:28:41Z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  <property fmtid="{D5CDD505-2E9C-101B-9397-08002B2CF9AE}" pid="12" name="ContentTypeId">
    <vt:lpwstr>0x0101004D6670FCDB408B45A1CCD46187AB097C</vt:lpwstr>
  </property>
</Properties>
</file>